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9144000" cy="6858000" type="screen4x3"/>
  <p:notesSz cx="7559675" cy="10691813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5" d="100"/>
          <a:sy n="105" d="100"/>
        </p:scale>
        <p:origin x="-120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s-E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3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s-E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7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8" name="PlaceHolder 5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s-E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323964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602208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602208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4" name="PlaceHolder 6"/>
          <p:cNvSpPr>
            <a:spLocks noGrp="1"/>
          </p:cNvSpPr>
          <p:nvPr>
            <p:ph type="body"/>
          </p:nvPr>
        </p:nvSpPr>
        <p:spPr>
          <a:xfrm>
            <a:off x="323964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5" name="PlaceHolder 7"/>
          <p:cNvSpPr>
            <a:spLocks noGrp="1"/>
          </p:cNvSpPr>
          <p:nvPr>
            <p:ph type="body"/>
          </p:nvPr>
        </p:nvSpPr>
        <p:spPr>
          <a:xfrm>
            <a:off x="45720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s-E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s-E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s-E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s-E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s-E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9240" cy="53078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s-E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s-E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2" name="PlaceHolder 4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s-E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5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s-E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9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CustomShape 1"/>
          <p:cNvSpPr/>
          <p:nvPr/>
        </p:nvSpPr>
        <p:spPr>
          <a:xfrm>
            <a:off x="457200" y="116640"/>
            <a:ext cx="8228880" cy="8632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rmAutofit/>
          </a:bodyPr>
          <a:lstStyle/>
          <a:p>
            <a:pPr algn="ctr">
              <a:lnSpc>
                <a:spcPct val="100000"/>
              </a:lnSpc>
            </a:pPr>
            <a:r>
              <a:rPr lang="es-ES" sz="28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ORGANIGRAMA ÁREA SANITARIA IV </a:t>
            </a:r>
            <a:r>
              <a:rPr lang="es-ES" sz="16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(BOPA 24-9-2015)</a:t>
            </a:r>
            <a:r>
              <a:rPr lang="es-ES" sz="28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</a:t>
            </a:r>
            <a:endParaRPr lang="es-ES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8" name="CustomShape 3"/>
          <p:cNvSpPr/>
          <p:nvPr/>
        </p:nvSpPr>
        <p:spPr>
          <a:xfrm>
            <a:off x="7626582" y="3331684"/>
            <a:ext cx="93240" cy="2986560"/>
          </a:xfrm>
          <a:custGeom>
            <a:avLst/>
            <a:gdLst/>
            <a:ahLst/>
            <a:cxnLst/>
            <a:rect l="l" t="t" r="r" b="b"/>
            <a:pathLst>
              <a:path w="74761" h="2987729">
                <a:moveTo>
                  <a:pt x="45720" y="0"/>
                </a:moveTo>
                <a:lnTo>
                  <a:pt x="45720" y="2987729"/>
                </a:lnTo>
                <a:lnTo>
                  <a:pt x="120481" y="2987729"/>
                </a:lnTo>
              </a:path>
            </a:pathLst>
          </a:custGeom>
          <a:noFill/>
          <a:ln>
            <a:solidFill>
              <a:schemeClr val="accent1">
                <a:shade val="80000"/>
                <a:hueOff val="0"/>
                <a:satOff val="0"/>
                <a:lumOff val="0"/>
                <a:alphaOff val="0"/>
              </a:schemeClr>
            </a:solidFill>
            <a:round/>
          </a:ln>
        </p:spPr>
        <p:style>
          <a:lnRef idx="2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53" name="CustomShape 18"/>
          <p:cNvSpPr/>
          <p:nvPr/>
        </p:nvSpPr>
        <p:spPr>
          <a:xfrm>
            <a:off x="3779280" y="835200"/>
            <a:ext cx="2070360" cy="773640"/>
          </a:xfrm>
          <a:prstGeom prst="flowChartAlternateProcess">
            <a:avLst/>
          </a:prstGeom>
          <a:solidFill>
            <a:schemeClr val="accent1">
              <a:lumMod val="40000"/>
              <a:lumOff val="60000"/>
            </a:schemeClr>
          </a:solidFill>
          <a:ln w="25400">
            <a:solidFill>
              <a:schemeClr val="accent1"/>
            </a:solidFill>
            <a:round/>
          </a:ln>
        </p:spPr>
        <p:style>
          <a:lnRef idx="2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6480" tIns="6480" rIns="6480" bIns="6480" anchor="ctr"/>
          <a:lstStyle/>
          <a:p>
            <a:pPr algn="ctr">
              <a:lnSpc>
                <a:spcPct val="90000"/>
              </a:lnSpc>
              <a:spcAft>
                <a:spcPts val="349"/>
              </a:spcAft>
            </a:pPr>
            <a:r>
              <a:rPr lang="es-ES" sz="10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GERENCIA </a:t>
            </a:r>
            <a:endParaRPr lang="es-ES" sz="10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90000"/>
              </a:lnSpc>
              <a:spcAft>
                <a:spcPts val="349"/>
              </a:spcAft>
            </a:pPr>
            <a:r>
              <a:rPr lang="es-ES" sz="10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ÁREA SANITARIA IV</a:t>
            </a:r>
            <a:endParaRPr lang="es-ES" sz="10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90000"/>
              </a:lnSpc>
              <a:spcAft>
                <a:spcPts val="349"/>
              </a:spcAft>
            </a:pPr>
            <a:r>
              <a:rPr lang="es-ES" sz="10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Luis Antonio Hevia Panizo</a:t>
            </a:r>
            <a:endParaRPr lang="es-ES" sz="10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4" name="CustomShape 19"/>
          <p:cNvSpPr/>
          <p:nvPr/>
        </p:nvSpPr>
        <p:spPr>
          <a:xfrm>
            <a:off x="1385518" y="2760120"/>
            <a:ext cx="1829160" cy="664560"/>
          </a:xfrm>
          <a:prstGeom prst="flowChartAlternateProcess">
            <a:avLst/>
          </a:prstGeom>
          <a:solidFill>
            <a:schemeClr val="accent2">
              <a:lumMod val="40000"/>
              <a:lumOff val="60000"/>
            </a:schemeClr>
          </a:solidFill>
          <a:ln w="22225">
            <a:solidFill>
              <a:schemeClr val="accent6">
                <a:lumMod val="60000"/>
                <a:lumOff val="40000"/>
              </a:schemeClr>
            </a:solidFill>
            <a:round/>
          </a:ln>
        </p:spPr>
        <p:style>
          <a:lnRef idx="2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6480" tIns="6480" rIns="6480" bIns="6480" anchor="ctr"/>
          <a:lstStyle/>
          <a:p>
            <a:pPr algn="ctr">
              <a:lnSpc>
                <a:spcPct val="90000"/>
              </a:lnSpc>
              <a:spcAft>
                <a:spcPts val="349"/>
              </a:spcAft>
            </a:pPr>
            <a:endParaRPr lang="es-E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90000"/>
              </a:lnSpc>
              <a:spcAft>
                <a:spcPts val="349"/>
              </a:spcAft>
            </a:pPr>
            <a:r>
              <a:rPr lang="es-ES" sz="10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DIRECCIÓN ECONÓMICA Y  DE PROFESIONALES </a:t>
            </a:r>
            <a:endParaRPr lang="es-ES" sz="10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90000"/>
              </a:lnSpc>
              <a:spcAft>
                <a:spcPts val="349"/>
              </a:spcAft>
            </a:pPr>
            <a:r>
              <a:rPr lang="es-ES" sz="10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Francisco Javier Andrés Barrientos </a:t>
            </a:r>
            <a:endParaRPr lang="es-ES" sz="10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90000"/>
              </a:lnSpc>
              <a:spcAft>
                <a:spcPts val="349"/>
              </a:spcAft>
            </a:pPr>
            <a:endParaRPr lang="es-ES" sz="10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5" name="CustomShape 20"/>
          <p:cNvSpPr/>
          <p:nvPr/>
        </p:nvSpPr>
        <p:spPr>
          <a:xfrm>
            <a:off x="142844" y="3714752"/>
            <a:ext cx="1260000" cy="612000"/>
          </a:xfrm>
          <a:prstGeom prst="flowChartAlternateProcess">
            <a:avLst/>
          </a:prstGeom>
          <a:solidFill>
            <a:schemeClr val="accent2">
              <a:lumMod val="40000"/>
              <a:lumOff val="60000"/>
            </a:schemeClr>
          </a:solidFill>
          <a:ln w="22225">
            <a:solidFill>
              <a:schemeClr val="accent6">
                <a:lumMod val="40000"/>
                <a:lumOff val="60000"/>
              </a:schemeClr>
            </a:solidFill>
            <a:round/>
          </a:ln>
        </p:spPr>
        <p:style>
          <a:lnRef idx="2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5040" tIns="5040" rIns="5040" bIns="5040" anchor="ctr"/>
          <a:lstStyle/>
          <a:p>
            <a:pPr algn="ctr">
              <a:lnSpc>
                <a:spcPct val="90000"/>
              </a:lnSpc>
              <a:spcAft>
                <a:spcPts val="281"/>
              </a:spcAft>
            </a:pPr>
            <a:endParaRPr lang="es-E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90000"/>
              </a:lnSpc>
              <a:spcAft>
                <a:spcPts val="281"/>
              </a:spcAft>
            </a:pPr>
            <a:r>
              <a:rPr lang="es-ES" sz="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SUBDIRECCIÓN  ECONÓMICA Y DE PROFESIONALES</a:t>
            </a:r>
            <a:endParaRPr lang="es-ES" sz="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90000"/>
              </a:lnSpc>
              <a:spcAft>
                <a:spcPts val="281"/>
              </a:spcAft>
            </a:pPr>
            <a:r>
              <a:rPr lang="es-ES" sz="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Lucía Fernández Alonso</a:t>
            </a:r>
            <a:endParaRPr lang="es-ES" sz="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90000"/>
              </a:lnSpc>
              <a:spcAft>
                <a:spcPts val="281"/>
              </a:spcAft>
            </a:pPr>
            <a:endParaRPr lang="es-ES" sz="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6" name="CustomShape 21"/>
          <p:cNvSpPr/>
          <p:nvPr/>
        </p:nvSpPr>
        <p:spPr>
          <a:xfrm>
            <a:off x="142844" y="4460074"/>
            <a:ext cx="1260000" cy="612000"/>
          </a:xfrm>
          <a:prstGeom prst="flowChartAlternateProcess">
            <a:avLst/>
          </a:prstGeom>
          <a:solidFill>
            <a:schemeClr val="accent2">
              <a:lumMod val="40000"/>
              <a:lumOff val="60000"/>
            </a:schemeClr>
          </a:solidFill>
          <a:ln w="22225">
            <a:solidFill>
              <a:schemeClr val="accent6">
                <a:lumMod val="40000"/>
                <a:lumOff val="60000"/>
              </a:schemeClr>
            </a:solidFill>
            <a:round/>
          </a:ln>
        </p:spPr>
        <p:style>
          <a:lnRef idx="2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5040" tIns="5040" rIns="5040" bIns="5040" anchor="ctr"/>
          <a:lstStyle/>
          <a:p>
            <a:pPr algn="ctr">
              <a:lnSpc>
                <a:spcPct val="90000"/>
              </a:lnSpc>
              <a:spcAft>
                <a:spcPts val="281"/>
              </a:spcAft>
            </a:pPr>
            <a:r>
              <a:rPr lang="es-ES" sz="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SUBDIRECCIÓN ECONÓMICA Y DE PROFESIONALES</a:t>
            </a:r>
            <a:endParaRPr lang="es-ES" sz="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90000"/>
              </a:lnSpc>
              <a:spcAft>
                <a:spcPts val="281"/>
              </a:spcAft>
            </a:pPr>
            <a:r>
              <a:rPr lang="es-ES" sz="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Teresa Manteca Gómez</a:t>
            </a:r>
            <a:endParaRPr lang="es-ES" sz="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7" name="CustomShape 22"/>
          <p:cNvSpPr/>
          <p:nvPr/>
        </p:nvSpPr>
        <p:spPr>
          <a:xfrm>
            <a:off x="142844" y="5214950"/>
            <a:ext cx="1260000" cy="612000"/>
          </a:xfrm>
          <a:prstGeom prst="flowChartAlternateProcess">
            <a:avLst/>
          </a:prstGeom>
          <a:solidFill>
            <a:schemeClr val="accent2">
              <a:lumMod val="40000"/>
              <a:lumOff val="60000"/>
            </a:schemeClr>
          </a:solidFill>
          <a:ln w="22225">
            <a:solidFill>
              <a:schemeClr val="accent6">
                <a:lumMod val="40000"/>
                <a:lumOff val="60000"/>
              </a:schemeClr>
            </a:solidFill>
            <a:round/>
          </a:ln>
        </p:spPr>
        <p:style>
          <a:lnRef idx="2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5040" tIns="5040" rIns="5040" bIns="5040" anchor="ctr"/>
          <a:lstStyle/>
          <a:p>
            <a:pPr algn="ctr">
              <a:lnSpc>
                <a:spcPct val="90000"/>
              </a:lnSpc>
              <a:spcAft>
                <a:spcPts val="281"/>
              </a:spcAft>
            </a:pPr>
            <a:endParaRPr lang="es-E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90000"/>
              </a:lnSpc>
              <a:spcAft>
                <a:spcPts val="281"/>
              </a:spcAft>
            </a:pPr>
            <a:r>
              <a:rPr lang="es-ES" sz="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SUBDIRECCIÓN DE LOGÍSTICA </a:t>
            </a:r>
            <a:endParaRPr lang="es-ES" sz="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90000"/>
              </a:lnSpc>
              <a:spcAft>
                <a:spcPts val="281"/>
              </a:spcAft>
            </a:pPr>
            <a:r>
              <a:rPr lang="es-ES" sz="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(vacante)</a:t>
            </a:r>
            <a:endParaRPr lang="es-ES" sz="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90000"/>
              </a:lnSpc>
              <a:spcAft>
                <a:spcPts val="281"/>
              </a:spcAft>
            </a:pPr>
            <a:endParaRPr lang="es-ES" sz="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8" name="CustomShape 23"/>
          <p:cNvSpPr/>
          <p:nvPr/>
        </p:nvSpPr>
        <p:spPr>
          <a:xfrm>
            <a:off x="4048490" y="2758666"/>
            <a:ext cx="1607040" cy="720000"/>
          </a:xfrm>
          <a:prstGeom prst="flowChartAlternateProcess">
            <a:avLst/>
          </a:prstGeom>
          <a:solidFill>
            <a:schemeClr val="tx2">
              <a:lumMod val="40000"/>
              <a:lumOff val="60000"/>
            </a:schemeClr>
          </a:solidFill>
          <a:ln w="22225">
            <a:solidFill>
              <a:schemeClr val="tx2">
                <a:lumMod val="60000"/>
                <a:lumOff val="40000"/>
              </a:schemeClr>
            </a:solidFill>
            <a:round/>
          </a:ln>
        </p:spPr>
        <p:style>
          <a:lnRef idx="2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6480" tIns="6480" rIns="6480" bIns="6480" anchor="ctr"/>
          <a:lstStyle/>
          <a:p>
            <a:pPr algn="ctr">
              <a:lnSpc>
                <a:spcPct val="90000"/>
              </a:lnSpc>
              <a:spcAft>
                <a:spcPts val="349"/>
              </a:spcAft>
            </a:pPr>
            <a:r>
              <a:rPr lang="es-ES" sz="10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DIRECCIÓN DE ATENCIÓN SANITARIA Y SALUD PÚBLICA </a:t>
            </a:r>
            <a:endParaRPr lang="es-ES" sz="10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90000"/>
              </a:lnSpc>
              <a:spcAft>
                <a:spcPts val="349"/>
              </a:spcAft>
            </a:pPr>
            <a:r>
              <a:rPr lang="es-ES" sz="10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José Antonio Vecino González</a:t>
            </a:r>
            <a:endParaRPr lang="es-ES" sz="10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9" name="CustomShape 24"/>
          <p:cNvSpPr/>
          <p:nvPr/>
        </p:nvSpPr>
        <p:spPr>
          <a:xfrm>
            <a:off x="1611000" y="5355678"/>
            <a:ext cx="1296000" cy="612000"/>
          </a:xfrm>
          <a:prstGeom prst="flowChartAlternateProcess">
            <a:avLst/>
          </a:prstGeom>
          <a:solidFill>
            <a:schemeClr val="accent1">
              <a:lumMod val="40000"/>
              <a:lumOff val="60000"/>
            </a:schemeClr>
          </a:solidFill>
          <a:ln w="22225">
            <a:solidFill>
              <a:schemeClr val="tx2">
                <a:lumMod val="40000"/>
                <a:lumOff val="60000"/>
              </a:schemeClr>
            </a:solidFill>
            <a:round/>
          </a:ln>
        </p:spPr>
        <p:style>
          <a:lnRef idx="2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5040" tIns="5040" rIns="5040" bIns="5040" anchor="ctr"/>
          <a:lstStyle/>
          <a:p>
            <a:pPr algn="ctr">
              <a:lnSpc>
                <a:spcPct val="90000"/>
              </a:lnSpc>
              <a:spcAft>
                <a:spcPts val="281"/>
              </a:spcAft>
            </a:pPr>
            <a:r>
              <a:rPr lang="es-ES" sz="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SUBDIRECCIÓN DE ATENCIÓN SANITARIA</a:t>
            </a:r>
            <a:endParaRPr lang="es-ES" sz="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90000"/>
              </a:lnSpc>
              <a:spcAft>
                <a:spcPts val="281"/>
              </a:spcAft>
            </a:pPr>
            <a:r>
              <a:rPr lang="es-ES" sz="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Ricardo de Dios del Valle</a:t>
            </a:r>
            <a:endParaRPr lang="es-ES" sz="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0" name="CustomShape 25"/>
          <p:cNvSpPr/>
          <p:nvPr/>
        </p:nvSpPr>
        <p:spPr>
          <a:xfrm>
            <a:off x="5260502" y="4177884"/>
            <a:ext cx="1611000" cy="593640"/>
          </a:xfrm>
          <a:prstGeom prst="flowChartAlternateProcess">
            <a:avLst/>
          </a:prstGeom>
          <a:solidFill>
            <a:schemeClr val="tx2">
              <a:lumMod val="40000"/>
              <a:lumOff val="60000"/>
            </a:schemeClr>
          </a:solidFill>
          <a:ln w="22225">
            <a:solidFill>
              <a:schemeClr val="tx2">
                <a:lumMod val="60000"/>
                <a:lumOff val="40000"/>
              </a:schemeClr>
            </a:solidFill>
            <a:round/>
          </a:ln>
        </p:spPr>
        <p:style>
          <a:lnRef idx="2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5040" tIns="5040" rIns="5040" bIns="5040" anchor="ctr"/>
          <a:lstStyle/>
          <a:p>
            <a:pPr algn="ctr">
              <a:lnSpc>
                <a:spcPct val="90000"/>
              </a:lnSpc>
              <a:spcAft>
                <a:spcPts val="281"/>
              </a:spcAft>
            </a:pPr>
            <a:r>
              <a:rPr lang="es-ES" sz="10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DIRECCIÓN DE HOSPITAL </a:t>
            </a:r>
            <a:endParaRPr lang="es-ES" sz="10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90000"/>
              </a:lnSpc>
              <a:spcAft>
                <a:spcPts val="281"/>
              </a:spcAft>
            </a:pPr>
            <a:r>
              <a:rPr lang="es-ES" sz="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HUCA + HMN</a:t>
            </a:r>
            <a:endParaRPr lang="es-ES" sz="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90000"/>
              </a:lnSpc>
              <a:spcAft>
                <a:spcPts val="281"/>
              </a:spcAft>
            </a:pPr>
            <a:r>
              <a:rPr lang="es-ES" sz="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Pablo  Ignacio Fernández Muñiz</a:t>
            </a:r>
            <a:endParaRPr lang="es-ES" sz="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1" name="CustomShape 26"/>
          <p:cNvSpPr/>
          <p:nvPr/>
        </p:nvSpPr>
        <p:spPr>
          <a:xfrm>
            <a:off x="4720492" y="5353406"/>
            <a:ext cx="1296000" cy="612000"/>
          </a:xfrm>
          <a:prstGeom prst="flowChartAlternateProcess">
            <a:avLst/>
          </a:prstGeom>
          <a:solidFill>
            <a:schemeClr val="accent1">
              <a:lumMod val="40000"/>
              <a:lumOff val="60000"/>
            </a:schemeClr>
          </a:solidFill>
          <a:ln w="22225">
            <a:solidFill>
              <a:schemeClr val="tx2">
                <a:lumMod val="40000"/>
                <a:lumOff val="60000"/>
              </a:schemeClr>
            </a:solidFill>
            <a:round/>
          </a:ln>
        </p:spPr>
        <p:style>
          <a:lnRef idx="2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5040" tIns="5040" rIns="5040" bIns="5040" anchor="ctr"/>
          <a:lstStyle/>
          <a:p>
            <a:pPr algn="ctr">
              <a:lnSpc>
                <a:spcPct val="90000"/>
              </a:lnSpc>
              <a:spcAft>
                <a:spcPts val="281"/>
              </a:spcAft>
            </a:pPr>
            <a:r>
              <a:rPr lang="es-ES" sz="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SUBDIRECCIÓN DE </a:t>
            </a:r>
            <a:endParaRPr lang="es-ES" sz="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90000"/>
              </a:lnSpc>
              <a:spcAft>
                <a:spcPts val="281"/>
              </a:spcAft>
            </a:pPr>
            <a:r>
              <a:rPr lang="es-ES" sz="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ATENCIÓN </a:t>
            </a:r>
            <a:r>
              <a:rPr lang="es-ES" sz="8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SANITARIA</a:t>
            </a:r>
          </a:p>
          <a:p>
            <a:pPr algn="ctr">
              <a:lnSpc>
                <a:spcPct val="90000"/>
              </a:lnSpc>
              <a:spcAft>
                <a:spcPts val="281"/>
              </a:spcAft>
            </a:pPr>
            <a:r>
              <a:rPr lang="es-ES" sz="8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Mª Luisa Sánchez Núñez</a:t>
            </a:r>
            <a:endParaRPr lang="es-ES" sz="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90000"/>
              </a:lnSpc>
              <a:spcAft>
                <a:spcPts val="281"/>
              </a:spcAft>
            </a:pPr>
            <a:endParaRPr lang="es-ES" sz="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2" name="CustomShape 27"/>
          <p:cNvSpPr/>
          <p:nvPr/>
        </p:nvSpPr>
        <p:spPr>
          <a:xfrm>
            <a:off x="6208690" y="5344780"/>
            <a:ext cx="1296000" cy="612000"/>
          </a:xfrm>
          <a:prstGeom prst="flowChartAlternateProcess">
            <a:avLst/>
          </a:prstGeom>
          <a:solidFill>
            <a:schemeClr val="accent1">
              <a:lumMod val="40000"/>
              <a:lumOff val="60000"/>
            </a:schemeClr>
          </a:solidFill>
          <a:ln w="22225">
            <a:solidFill>
              <a:schemeClr val="tx2">
                <a:lumMod val="40000"/>
                <a:lumOff val="60000"/>
              </a:schemeClr>
            </a:solidFill>
            <a:round/>
          </a:ln>
        </p:spPr>
        <p:style>
          <a:lnRef idx="2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6480" tIns="6480" rIns="6480" bIns="6480" anchor="ctr"/>
          <a:lstStyle/>
          <a:p>
            <a:pPr algn="ctr">
              <a:lnSpc>
                <a:spcPct val="90000"/>
              </a:lnSpc>
              <a:spcAft>
                <a:spcPts val="349"/>
              </a:spcAft>
            </a:pPr>
            <a:endParaRPr lang="es-E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90000"/>
              </a:lnSpc>
              <a:spcAft>
                <a:spcPts val="349"/>
              </a:spcAft>
            </a:pPr>
            <a:r>
              <a:rPr lang="es-ES" sz="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SUBDIRECCIÓN DE ATENCIÓN SANITARIA</a:t>
            </a:r>
            <a:endParaRPr lang="es-ES" sz="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90000"/>
              </a:lnSpc>
              <a:spcAft>
                <a:spcPts val="349"/>
              </a:spcAft>
            </a:pPr>
            <a:r>
              <a:rPr lang="es-ES" sz="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Sergio Pérez-Holanda Fernández</a:t>
            </a:r>
            <a:endParaRPr lang="es-ES" sz="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90000"/>
              </a:lnSpc>
              <a:spcAft>
                <a:spcPts val="349"/>
              </a:spcAft>
            </a:pPr>
            <a:endParaRPr lang="es-ES" sz="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3" name="CustomShape 28"/>
          <p:cNvSpPr/>
          <p:nvPr/>
        </p:nvSpPr>
        <p:spPr>
          <a:xfrm>
            <a:off x="3184658" y="5355996"/>
            <a:ext cx="1296000" cy="612000"/>
          </a:xfrm>
          <a:prstGeom prst="flowChartAlternateProcess">
            <a:avLst/>
          </a:prstGeom>
          <a:solidFill>
            <a:schemeClr val="accent1">
              <a:lumMod val="40000"/>
              <a:lumOff val="60000"/>
            </a:schemeClr>
          </a:solidFill>
          <a:ln w="22225">
            <a:solidFill>
              <a:schemeClr val="tx2">
                <a:lumMod val="40000"/>
                <a:lumOff val="60000"/>
              </a:schemeClr>
            </a:solidFill>
            <a:round/>
          </a:ln>
        </p:spPr>
        <p:style>
          <a:lnRef idx="2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5040" tIns="5040" rIns="5040" bIns="5040" anchor="ctr"/>
          <a:lstStyle/>
          <a:p>
            <a:pPr algn="ctr">
              <a:lnSpc>
                <a:spcPct val="90000"/>
              </a:lnSpc>
              <a:spcAft>
                <a:spcPts val="281"/>
              </a:spcAft>
            </a:pPr>
            <a:r>
              <a:rPr lang="es-ES" sz="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SUBDIRECCIÓN DE ATENCIÓN SANITARIA</a:t>
            </a:r>
            <a:endParaRPr lang="es-ES" sz="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90000"/>
              </a:lnSpc>
              <a:spcAft>
                <a:spcPts val="281"/>
              </a:spcAft>
            </a:pPr>
            <a:r>
              <a:rPr lang="es-ES" sz="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Alberto Fernández  León</a:t>
            </a:r>
            <a:endParaRPr lang="es-ES" sz="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4" name="CustomShape 29"/>
          <p:cNvSpPr/>
          <p:nvPr/>
        </p:nvSpPr>
        <p:spPr>
          <a:xfrm>
            <a:off x="7500958" y="2768746"/>
            <a:ext cx="1602720" cy="592920"/>
          </a:xfrm>
          <a:prstGeom prst="flowChartAlternateProcess">
            <a:avLst/>
          </a:prstGeom>
          <a:solidFill>
            <a:schemeClr val="accent3">
              <a:lumMod val="40000"/>
              <a:lumOff val="60000"/>
            </a:schemeClr>
          </a:solidFill>
          <a:ln w="22225">
            <a:solidFill>
              <a:schemeClr val="accent3"/>
            </a:solidFill>
            <a:round/>
          </a:ln>
        </p:spPr>
        <p:style>
          <a:lnRef idx="2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6480" tIns="6480" rIns="6480" bIns="6480" anchor="ctr"/>
          <a:lstStyle/>
          <a:p>
            <a:pPr algn="ctr">
              <a:lnSpc>
                <a:spcPct val="90000"/>
              </a:lnSpc>
              <a:spcAft>
                <a:spcPts val="349"/>
              </a:spcAft>
            </a:pPr>
            <a:r>
              <a:rPr lang="es-ES" sz="10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DIRECCIÓN DE GESTIÓN DE CUIDADOS Y ENFERMERÍA</a:t>
            </a:r>
            <a:endParaRPr lang="es-ES" sz="10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90000"/>
              </a:lnSpc>
              <a:spcAft>
                <a:spcPts val="349"/>
              </a:spcAft>
            </a:pPr>
            <a:r>
              <a:rPr lang="es-ES" sz="10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Gloria Herías Corral</a:t>
            </a:r>
            <a:endParaRPr lang="es-ES" sz="10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5" name="CustomShape 30"/>
          <p:cNvSpPr/>
          <p:nvPr/>
        </p:nvSpPr>
        <p:spPr>
          <a:xfrm>
            <a:off x="7835662" y="3509064"/>
            <a:ext cx="1219680" cy="671040"/>
          </a:xfrm>
          <a:prstGeom prst="flowChartAlternateProcess">
            <a:avLst/>
          </a:prstGeom>
          <a:solidFill>
            <a:schemeClr val="accent3">
              <a:lumMod val="40000"/>
              <a:lumOff val="60000"/>
            </a:schemeClr>
          </a:solidFill>
          <a:ln w="22225">
            <a:solidFill>
              <a:schemeClr val="accent3"/>
            </a:solidFill>
            <a:round/>
          </a:ln>
        </p:spPr>
        <p:style>
          <a:lnRef idx="2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5040" tIns="5040" rIns="5040" bIns="5040" anchor="ctr"/>
          <a:lstStyle/>
          <a:p>
            <a:pPr algn="ctr">
              <a:lnSpc>
                <a:spcPct val="90000"/>
              </a:lnSpc>
              <a:spcAft>
                <a:spcPts val="281"/>
              </a:spcAft>
            </a:pPr>
            <a:endParaRPr lang="es-E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90000"/>
              </a:lnSpc>
              <a:spcAft>
                <a:spcPts val="281"/>
              </a:spcAft>
            </a:pPr>
            <a:r>
              <a:rPr lang="es-ES" sz="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SUBDIRECCIÓN DE PROCESOS QUIRÚRGICOS CRÍTICOS Y ESPECIALES</a:t>
            </a:r>
            <a:endParaRPr lang="es-ES" sz="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90000"/>
              </a:lnSpc>
              <a:spcAft>
                <a:spcPts val="281"/>
              </a:spcAft>
            </a:pPr>
            <a:r>
              <a:rPr lang="es-ES" sz="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José María Díaz Pérez</a:t>
            </a:r>
            <a:endParaRPr lang="es-ES" sz="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90000"/>
              </a:lnSpc>
              <a:spcAft>
                <a:spcPts val="281"/>
              </a:spcAft>
            </a:pPr>
            <a:endParaRPr lang="es-ES" sz="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6" name="CustomShape 31"/>
          <p:cNvSpPr/>
          <p:nvPr/>
        </p:nvSpPr>
        <p:spPr>
          <a:xfrm>
            <a:off x="7816194" y="4286256"/>
            <a:ext cx="1256400" cy="733320"/>
          </a:xfrm>
          <a:prstGeom prst="flowChartAlternateProcess">
            <a:avLst/>
          </a:prstGeom>
          <a:solidFill>
            <a:schemeClr val="accent3">
              <a:lumMod val="40000"/>
              <a:lumOff val="60000"/>
            </a:schemeClr>
          </a:solidFill>
          <a:ln w="22225">
            <a:solidFill>
              <a:schemeClr val="accent3"/>
            </a:solidFill>
            <a:round/>
          </a:ln>
        </p:spPr>
        <p:style>
          <a:lnRef idx="2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6480" tIns="6480" rIns="6480" bIns="6480" anchor="ctr"/>
          <a:lstStyle/>
          <a:p>
            <a:pPr algn="ctr">
              <a:lnSpc>
                <a:spcPct val="90000"/>
              </a:lnSpc>
              <a:spcAft>
                <a:spcPts val="349"/>
              </a:spcAft>
            </a:pPr>
            <a:endParaRPr lang="es-E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90000"/>
              </a:lnSpc>
              <a:spcAft>
                <a:spcPts val="349"/>
              </a:spcAft>
            </a:pPr>
            <a:r>
              <a:rPr lang="es-ES" sz="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SUBDIRECCIÓN DE PROCESOS HOSPITALARIOS, AT. AMBULATORIA Y </a:t>
            </a:r>
            <a:r>
              <a:rPr lang="es-ES" sz="8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BÁSICOS</a:t>
            </a:r>
          </a:p>
          <a:p>
            <a:pPr algn="ctr">
              <a:lnSpc>
                <a:spcPct val="90000"/>
              </a:lnSpc>
              <a:spcAft>
                <a:spcPts val="349"/>
              </a:spcAft>
            </a:pPr>
            <a:r>
              <a:rPr lang="es-ES" sz="8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Mª Isabel Prieto Méndez</a:t>
            </a:r>
            <a:endParaRPr lang="es-ES" sz="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90000"/>
              </a:lnSpc>
              <a:spcAft>
                <a:spcPts val="349"/>
              </a:spcAft>
            </a:pPr>
            <a:r>
              <a:rPr lang="es-ES" sz="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l</a:t>
            </a:r>
            <a:endParaRPr lang="es-ES" sz="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90000"/>
              </a:lnSpc>
              <a:spcAft>
                <a:spcPts val="349"/>
              </a:spcAft>
            </a:pPr>
            <a:endParaRPr lang="es-ES" sz="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7" name="CustomShape 32"/>
          <p:cNvSpPr/>
          <p:nvPr/>
        </p:nvSpPr>
        <p:spPr>
          <a:xfrm>
            <a:off x="7786710" y="5143512"/>
            <a:ext cx="1305720" cy="669240"/>
          </a:xfrm>
          <a:prstGeom prst="flowChartAlternateProcess">
            <a:avLst/>
          </a:prstGeom>
          <a:solidFill>
            <a:schemeClr val="accent3">
              <a:lumMod val="40000"/>
              <a:lumOff val="60000"/>
            </a:schemeClr>
          </a:solidFill>
          <a:ln w="22225">
            <a:solidFill>
              <a:schemeClr val="accent3"/>
            </a:solidFill>
            <a:round/>
          </a:ln>
        </p:spPr>
        <p:style>
          <a:lnRef idx="2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5040" tIns="5040" rIns="5040" bIns="5040" anchor="ctr"/>
          <a:lstStyle/>
          <a:p>
            <a:pPr algn="ctr">
              <a:lnSpc>
                <a:spcPct val="90000"/>
              </a:lnSpc>
              <a:spcAft>
                <a:spcPts val="281"/>
              </a:spcAft>
            </a:pPr>
            <a:endParaRPr lang="es-E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90000"/>
              </a:lnSpc>
              <a:spcAft>
                <a:spcPts val="281"/>
              </a:spcAft>
            </a:pPr>
            <a:r>
              <a:rPr lang="es-ES" sz="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SUBDIRECCIÓN DE PROCESOS ATENCIÓN COMUNITARIA</a:t>
            </a:r>
            <a:endParaRPr lang="es-ES" sz="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90000"/>
              </a:lnSpc>
              <a:spcAft>
                <a:spcPts val="281"/>
              </a:spcAft>
            </a:pPr>
            <a:r>
              <a:rPr lang="es-ES" sz="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Emilio Velasco Castañón</a:t>
            </a:r>
            <a:endParaRPr lang="es-ES" sz="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90000"/>
              </a:lnSpc>
              <a:spcAft>
                <a:spcPts val="281"/>
              </a:spcAft>
            </a:pPr>
            <a:endParaRPr lang="es-ES" sz="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8" name="CustomShape 33"/>
          <p:cNvSpPr/>
          <p:nvPr/>
        </p:nvSpPr>
        <p:spPr>
          <a:xfrm>
            <a:off x="7798404" y="5977454"/>
            <a:ext cx="1311120" cy="709560"/>
          </a:xfrm>
          <a:prstGeom prst="flowChartAlternateProcess">
            <a:avLst/>
          </a:prstGeom>
          <a:solidFill>
            <a:schemeClr val="accent3">
              <a:lumMod val="40000"/>
              <a:lumOff val="60000"/>
            </a:schemeClr>
          </a:solidFill>
          <a:ln w="22225">
            <a:solidFill>
              <a:schemeClr val="accent3"/>
            </a:solidFill>
            <a:round/>
          </a:ln>
        </p:spPr>
        <p:style>
          <a:lnRef idx="2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6480" tIns="6480" rIns="6480" bIns="6480" anchor="ctr"/>
          <a:lstStyle/>
          <a:p>
            <a:pPr algn="ctr">
              <a:lnSpc>
                <a:spcPct val="90000"/>
              </a:lnSpc>
              <a:spcAft>
                <a:spcPts val="349"/>
              </a:spcAft>
            </a:pPr>
            <a:endParaRPr lang="es-E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90000"/>
              </a:lnSpc>
              <a:spcAft>
                <a:spcPts val="349"/>
              </a:spcAft>
            </a:pPr>
            <a:r>
              <a:rPr lang="es-ES" sz="10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SUBDIRECCIÓN DE </a:t>
            </a:r>
            <a:r>
              <a:rPr lang="es-ES" sz="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DESARROLLO DE ENFERMERÍA</a:t>
            </a:r>
            <a:endParaRPr lang="es-ES" sz="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90000"/>
              </a:lnSpc>
              <a:spcAft>
                <a:spcPts val="349"/>
              </a:spcAft>
            </a:pPr>
            <a:r>
              <a:rPr lang="es-ES" sz="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Joaquín Menchaca Muñiz</a:t>
            </a:r>
            <a:endParaRPr lang="es-ES" sz="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90000"/>
              </a:lnSpc>
              <a:spcAft>
                <a:spcPts val="349"/>
              </a:spcAft>
            </a:pPr>
            <a:endParaRPr lang="es-ES" sz="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9" name="CustomShape 34"/>
          <p:cNvSpPr/>
          <p:nvPr/>
        </p:nvSpPr>
        <p:spPr>
          <a:xfrm>
            <a:off x="2098800" y="1734120"/>
            <a:ext cx="1533240" cy="752040"/>
          </a:xfrm>
          <a:prstGeom prst="flowChartAlternateProcess">
            <a:avLst/>
          </a:prstGeom>
          <a:solidFill>
            <a:schemeClr val="tx2">
              <a:lumMod val="40000"/>
              <a:lumOff val="60000"/>
            </a:schemeClr>
          </a:solidFill>
          <a:ln w="22225">
            <a:solidFill>
              <a:schemeClr val="tx2">
                <a:lumMod val="60000"/>
                <a:lumOff val="40000"/>
              </a:schemeClr>
            </a:solidFill>
            <a:round/>
          </a:ln>
        </p:spPr>
        <p:style>
          <a:lnRef idx="2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6480" tIns="6480" rIns="6480" bIns="6480" anchor="ctr"/>
          <a:lstStyle/>
          <a:p>
            <a:pPr algn="ctr">
              <a:lnSpc>
                <a:spcPct val="90000"/>
              </a:lnSpc>
              <a:spcAft>
                <a:spcPts val="349"/>
              </a:spcAft>
            </a:pPr>
            <a:r>
              <a:rPr lang="es-ES" sz="10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SERVICIO DE ATENCIÓN </a:t>
            </a:r>
            <a:endParaRPr lang="es-ES" sz="10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90000"/>
              </a:lnSpc>
              <a:spcAft>
                <a:spcPts val="349"/>
              </a:spcAft>
            </a:pPr>
            <a:r>
              <a:rPr lang="es-ES" sz="10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AL CIUDADANO</a:t>
            </a:r>
            <a:endParaRPr lang="es-ES" sz="10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90000"/>
              </a:lnSpc>
              <a:spcAft>
                <a:spcPts val="349"/>
              </a:spcAft>
            </a:pPr>
            <a:r>
              <a:rPr lang="es-ES" sz="10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Matilde Navarro </a:t>
            </a:r>
            <a:r>
              <a:rPr lang="es-ES" sz="10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Dorbert</a:t>
            </a:r>
            <a:endParaRPr lang="es-ES" sz="10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cxnSp>
        <p:nvCxnSpPr>
          <p:cNvPr id="74" name="73 Conector recto"/>
          <p:cNvCxnSpPr/>
          <p:nvPr/>
        </p:nvCxnSpPr>
        <p:spPr>
          <a:xfrm>
            <a:off x="7698020" y="3857628"/>
            <a:ext cx="144000" cy="1588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82 Conector recto"/>
          <p:cNvCxnSpPr/>
          <p:nvPr/>
        </p:nvCxnSpPr>
        <p:spPr>
          <a:xfrm>
            <a:off x="7698020" y="4643446"/>
            <a:ext cx="144000" cy="1588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84 Conector recto"/>
          <p:cNvCxnSpPr/>
          <p:nvPr/>
        </p:nvCxnSpPr>
        <p:spPr>
          <a:xfrm>
            <a:off x="7698020" y="5531440"/>
            <a:ext cx="108000" cy="1588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86 Conector recto"/>
          <p:cNvCxnSpPr/>
          <p:nvPr/>
        </p:nvCxnSpPr>
        <p:spPr>
          <a:xfrm>
            <a:off x="2909244" y="5652204"/>
            <a:ext cx="252000" cy="1588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90 Conector recto"/>
          <p:cNvCxnSpPr/>
          <p:nvPr/>
        </p:nvCxnSpPr>
        <p:spPr>
          <a:xfrm>
            <a:off x="7715272" y="3857628"/>
            <a:ext cx="144000" cy="1588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92 Conector recto"/>
          <p:cNvCxnSpPr/>
          <p:nvPr/>
        </p:nvCxnSpPr>
        <p:spPr>
          <a:xfrm rot="16200000" flipH="1">
            <a:off x="474166" y="4479192"/>
            <a:ext cx="2052000" cy="0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94 Conector recto"/>
          <p:cNvCxnSpPr/>
          <p:nvPr/>
        </p:nvCxnSpPr>
        <p:spPr>
          <a:xfrm>
            <a:off x="1392166" y="4786322"/>
            <a:ext cx="108000" cy="1588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95 Conector recto"/>
          <p:cNvCxnSpPr/>
          <p:nvPr/>
        </p:nvCxnSpPr>
        <p:spPr>
          <a:xfrm>
            <a:off x="1392166" y="4070354"/>
            <a:ext cx="108000" cy="1588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96 Conector recto"/>
          <p:cNvCxnSpPr/>
          <p:nvPr/>
        </p:nvCxnSpPr>
        <p:spPr>
          <a:xfrm>
            <a:off x="1400420" y="5499114"/>
            <a:ext cx="108000" cy="1588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9" name="98 Conector recto"/>
          <p:cNvCxnSpPr/>
          <p:nvPr/>
        </p:nvCxnSpPr>
        <p:spPr>
          <a:xfrm>
            <a:off x="2314292" y="2651808"/>
            <a:ext cx="5904000" cy="0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1" name="100 Conector recto"/>
          <p:cNvCxnSpPr/>
          <p:nvPr/>
        </p:nvCxnSpPr>
        <p:spPr>
          <a:xfrm rot="16200000" flipH="1">
            <a:off x="4318500" y="2137480"/>
            <a:ext cx="1044000" cy="0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" name="101 Conector recto"/>
          <p:cNvCxnSpPr/>
          <p:nvPr/>
        </p:nvCxnSpPr>
        <p:spPr>
          <a:xfrm>
            <a:off x="3634680" y="2071678"/>
            <a:ext cx="1188000" cy="0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" name="102 Conector recto"/>
          <p:cNvCxnSpPr/>
          <p:nvPr/>
        </p:nvCxnSpPr>
        <p:spPr>
          <a:xfrm>
            <a:off x="6000760" y="5643578"/>
            <a:ext cx="216000" cy="1588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" name="103 Conector recto"/>
          <p:cNvCxnSpPr/>
          <p:nvPr/>
        </p:nvCxnSpPr>
        <p:spPr>
          <a:xfrm>
            <a:off x="4489506" y="5652204"/>
            <a:ext cx="216000" cy="1588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105 Conector recto"/>
          <p:cNvCxnSpPr/>
          <p:nvPr/>
        </p:nvCxnSpPr>
        <p:spPr>
          <a:xfrm rot="5400000">
            <a:off x="2269712" y="2691528"/>
            <a:ext cx="108000" cy="1588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9" name="108 Conector recto"/>
          <p:cNvCxnSpPr/>
          <p:nvPr/>
        </p:nvCxnSpPr>
        <p:spPr>
          <a:xfrm rot="5400000">
            <a:off x="4787294" y="2696388"/>
            <a:ext cx="108000" cy="1588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" name="109 Conector recto"/>
          <p:cNvCxnSpPr/>
          <p:nvPr/>
        </p:nvCxnSpPr>
        <p:spPr>
          <a:xfrm rot="5400000">
            <a:off x="8153506" y="2696388"/>
            <a:ext cx="108000" cy="1588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38 Conector recto"/>
          <p:cNvCxnSpPr/>
          <p:nvPr/>
        </p:nvCxnSpPr>
        <p:spPr>
          <a:xfrm rot="16200000" flipH="1">
            <a:off x="4029752" y="4323942"/>
            <a:ext cx="1656000" cy="0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39 Conector recto"/>
          <p:cNvCxnSpPr/>
          <p:nvPr/>
        </p:nvCxnSpPr>
        <p:spPr>
          <a:xfrm>
            <a:off x="4857752" y="4474692"/>
            <a:ext cx="396000" cy="0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41 Conector recto"/>
          <p:cNvCxnSpPr/>
          <p:nvPr/>
        </p:nvCxnSpPr>
        <p:spPr>
          <a:xfrm flipV="1">
            <a:off x="4605410" y="5152138"/>
            <a:ext cx="252000" cy="0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43 Conector recto"/>
          <p:cNvCxnSpPr/>
          <p:nvPr/>
        </p:nvCxnSpPr>
        <p:spPr>
          <a:xfrm rot="16200000" flipH="1">
            <a:off x="4356934" y="5400942"/>
            <a:ext cx="504000" cy="0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463</TotalTime>
  <Words>160</Words>
  <Application>Microsoft Office PowerPoint</Application>
  <PresentationFormat>Presentación en pantalla (4:3)</PresentationFormat>
  <Paragraphs>48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Office Theme</vt:lpstr>
      <vt:lpstr>Diapositiva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hucadmin</dc:creator>
  <cp:lastModifiedBy>hucadmin</cp:lastModifiedBy>
  <cp:revision>57</cp:revision>
  <dcterms:created xsi:type="dcterms:W3CDTF">2015-07-29T07:20:47Z</dcterms:created>
  <dcterms:modified xsi:type="dcterms:W3CDTF">2019-11-05T09:07:56Z</dcterms:modified>
  <dc:language>es-ES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12.0000</vt:lpwstr>
  </property>
  <property fmtid="{D5CDD505-2E9C-101B-9397-08002B2CF9AE}" pid="3" name="HiddenSlides">
    <vt:i4>0</vt:i4>
  </property>
  <property fmtid="{D5CDD505-2E9C-101B-9397-08002B2CF9AE}" pid="4" name="HyperlinksChanged">
    <vt:bool>false</vt:bool>
  </property>
  <property fmtid="{D5CDD505-2E9C-101B-9397-08002B2CF9AE}" pid="5" name="LinksUpToDate">
    <vt:bool>false</vt:bool>
  </property>
  <property fmtid="{D5CDD505-2E9C-101B-9397-08002B2CF9AE}" pid="6" name="MMClips">
    <vt:i4>0</vt:i4>
  </property>
  <property fmtid="{D5CDD505-2E9C-101B-9397-08002B2CF9AE}" pid="7" name="Notes">
    <vt:i4>0</vt:i4>
  </property>
  <property fmtid="{D5CDD505-2E9C-101B-9397-08002B2CF9AE}" pid="8" name="PresentationFormat">
    <vt:lpwstr>Presentación en pantalla (4:3)</vt:lpwstr>
  </property>
  <property fmtid="{D5CDD505-2E9C-101B-9397-08002B2CF9AE}" pid="9" name="ScaleCrop">
    <vt:bool>false</vt:bool>
  </property>
  <property fmtid="{D5CDD505-2E9C-101B-9397-08002B2CF9AE}" pid="10" name="ShareDoc">
    <vt:bool>false</vt:bool>
  </property>
  <property fmtid="{D5CDD505-2E9C-101B-9397-08002B2CF9AE}" pid="11" name="Slides">
    <vt:i4>1</vt:i4>
  </property>
</Properties>
</file>